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6"/>
    <p:sldMasterId id="2147483662" r:id="rId7"/>
    <p:sldMasterId id="2147483673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 Thin"/>
      <p:regular r:id="rId29"/>
      <p:bold r:id="rId30"/>
      <p:italic r:id="rId31"/>
      <p:boldItalic r:id="rId32"/>
    </p:embeddedFont>
    <p:embeddedFont>
      <p:font typeface="Caveat"/>
      <p:regular r:id="rId33"/>
      <p:bold r:id="rId34"/>
    </p:embeddedFont>
    <p:embeddedFont>
      <p:font typeface="Roboto"/>
      <p:regular r:id="rId35"/>
      <p:bold r:id="rId36"/>
      <p:italic r:id="rId37"/>
      <p:boldItalic r:id="rId38"/>
    </p:embeddedFont>
    <p:embeddedFont>
      <p:font typeface="Roboto Medium"/>
      <p:regular r:id="rId39"/>
      <p:bold r:id="rId40"/>
      <p:italic r:id="rId41"/>
      <p:boldItalic r:id="rId42"/>
    </p:embeddedFont>
    <p:embeddedFont>
      <p:font typeface="Amatic SC"/>
      <p:regular r:id="rId43"/>
      <p:bold r:id="rId44"/>
    </p:embeddedFont>
    <p:embeddedFont>
      <p:font typeface="Raleway Thin"/>
      <p:regular r:id="rId45"/>
      <p:bold r:id="rId46"/>
      <p:italic r:id="rId47"/>
      <p:boldItalic r:id="rId48"/>
    </p:embeddedFont>
    <p:embeddedFont>
      <p:font typeface="Source Code Pro"/>
      <p:regular r:id="rId49"/>
      <p:bold r:id="rId50"/>
      <p:italic r:id="rId51"/>
      <p:boldItalic r:id="rId52"/>
    </p:embeddedFont>
    <p:embeddedFont>
      <p:font typeface="Permanent Marker"/>
      <p:regular r:id="rId53"/>
    </p:embeddedFont>
    <p:embeddedFont>
      <p:font typeface="Short Stack"/>
      <p:regular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5" roundtripDataSignature="AMtx7mgkiPSFG7fe2idR96hOE8BJWKZei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dmin LiniMud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AD6D04-1693-4FB9-8D5A-6A63DA5390B0}">
  <a:tblStyle styleId="{78AD6D04-1693-4FB9-8D5A-6A63DA5390B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.fntdata"/><Relationship Id="rId42" Type="http://schemas.openxmlformats.org/officeDocument/2006/relationships/font" Target="fonts/RobotoMedium-boldItalic.fntdata"/><Relationship Id="rId41" Type="http://schemas.openxmlformats.org/officeDocument/2006/relationships/font" Target="fonts/RobotoMedium-italic.fntdata"/><Relationship Id="rId44" Type="http://schemas.openxmlformats.org/officeDocument/2006/relationships/font" Target="fonts/AmaticSC-bold.fntdata"/><Relationship Id="rId43" Type="http://schemas.openxmlformats.org/officeDocument/2006/relationships/font" Target="fonts/AmaticSC-regular.fntdata"/><Relationship Id="rId46" Type="http://schemas.openxmlformats.org/officeDocument/2006/relationships/font" Target="fonts/RalewayThin-bold.fntdata"/><Relationship Id="rId45" Type="http://schemas.openxmlformats.org/officeDocument/2006/relationships/font" Target="fonts/RalewayThin-regular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font" Target="fonts/RalewayThin-boldItalic.fntdata"/><Relationship Id="rId47" Type="http://schemas.openxmlformats.org/officeDocument/2006/relationships/font" Target="fonts/RalewayThin-italic.fntdata"/><Relationship Id="rId49" Type="http://schemas.openxmlformats.org/officeDocument/2006/relationships/font" Target="fonts/SourceCodePro-regular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slideMaster" Target="slideMasters/slideMaster2.xml"/><Relationship Id="rId8" Type="http://schemas.openxmlformats.org/officeDocument/2006/relationships/slideMaster" Target="slideMasters/slideMaster3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Caveat-regular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-regular.fntdata"/><Relationship Id="rId34" Type="http://schemas.openxmlformats.org/officeDocument/2006/relationships/font" Target="fonts/Caveat-bold.fntdata"/><Relationship Id="rId37" Type="http://schemas.openxmlformats.org/officeDocument/2006/relationships/font" Target="fonts/Roboto-italic.fntdata"/><Relationship Id="rId36" Type="http://schemas.openxmlformats.org/officeDocument/2006/relationships/font" Target="fonts/Roboto-bold.fntdata"/><Relationship Id="rId39" Type="http://schemas.openxmlformats.org/officeDocument/2006/relationships/font" Target="fonts/RobotoMedium-regular.fntdata"/><Relationship Id="rId38" Type="http://schemas.openxmlformats.org/officeDocument/2006/relationships/font" Target="fonts/Roboto-boldItalic.fntdata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29" Type="http://schemas.openxmlformats.org/officeDocument/2006/relationships/font" Target="fonts/RobotoThin-regular.fntdata"/><Relationship Id="rId51" Type="http://schemas.openxmlformats.org/officeDocument/2006/relationships/font" Target="fonts/SourceCodePro-italic.fntdata"/><Relationship Id="rId50" Type="http://schemas.openxmlformats.org/officeDocument/2006/relationships/font" Target="fonts/SourceCodePro-bold.fntdata"/><Relationship Id="rId53" Type="http://schemas.openxmlformats.org/officeDocument/2006/relationships/font" Target="fonts/PermanentMarker-regular.fntdata"/><Relationship Id="rId52" Type="http://schemas.openxmlformats.org/officeDocument/2006/relationships/font" Target="fonts/SourceCodePro-boldItalic.fntdata"/><Relationship Id="rId11" Type="http://schemas.openxmlformats.org/officeDocument/2006/relationships/slide" Target="slides/slide2.xml"/><Relationship Id="rId55" Type="http://customschemas.google.com/relationships/presentationmetadata" Target="metadata"/><Relationship Id="rId10" Type="http://schemas.openxmlformats.org/officeDocument/2006/relationships/slide" Target="slides/slide1.xml"/><Relationship Id="rId54" Type="http://schemas.openxmlformats.org/officeDocument/2006/relationships/font" Target="fonts/ShortStack-regular.fntdata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9-29T06:02:54.629">
    <p:pos x="6000" y="0"/>
    <p:text>untuk perkenalan ini bisa ditaruh di video awal aja ya ka, jadi di video2 selanjutnya gapapa nggak usah perkenalan lagi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43TypiQ"/>
      </p:ext>
    </p:extLst>
  </p:cm>
</p:cmLst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216da32fd0_0_6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g2216da32fd0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216da32fd0_0_10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6" name="Google Shape;546;g2216da32fd0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216da32fd0_0_18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g2216da32fd0_0_1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216da32fd0_0_2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" name="Google Shape;609;g2216da32fd0_0_2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216da32fd0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2216da32f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3f6a5d1ed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g23f6a5d1e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3f6a5d2099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23f6a5d209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42ad20635b_0_1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g242ad20635b_0_1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g242ad20635b_0_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16da32fd0_0_18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g2216da32fd0_0_186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g2216da32fd0_0_18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16da32fd0_0_18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" name="Google Shape;65;g2216da32fd0_0_187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g2216da32fd0_0_18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16da32fd0_0_187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2216da32fd0_0_1876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16da32fd0_0_187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2216da32fd0_0_187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73" name="Google Shape;73;g2216da32fd0_0_1879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g2216da32fd0_0_187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16da32fd0_0_188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2216da32fd0_0_188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lt1"/>
                </a:solidFill>
              </a:defRPr>
            </a:lvl1pPr>
            <a:lvl2pPr indent="-4191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2pPr>
            <a:lvl3pPr indent="-4191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3pPr>
            <a:lvl4pPr indent="-4191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4pPr>
            <a:lvl5pPr indent="-4191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5pPr>
            <a:lvl6pPr indent="-4191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6pPr>
            <a:lvl7pPr indent="-4191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7pPr>
            <a:lvl8pPr indent="-4191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8pPr>
            <a:lvl9pPr indent="-4191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g2216da32fd0_0_188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i="0" lang="en" sz="12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i="0" sz="12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" name="Google Shape;79;g2216da32fd0_0_188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Layout">
  <p:cSld name="Agenda Layou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6da32fd0_0_1889"/>
          <p:cNvSpPr/>
          <p:nvPr/>
        </p:nvSpPr>
        <p:spPr>
          <a:xfrm>
            <a:off x="-2604" y="0"/>
            <a:ext cx="158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:\002-KIMS BUSINESS\007-02-Fullslidesppt-Contents\20161228\02-edu\bulb-item2.png" id="82" name="Google Shape;82;g2216da32fd0_0_18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9484" y="938231"/>
            <a:ext cx="1584176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:\002-KIMS BUSINESS\007-02-Fullslidesppt-Contents\20161228\02-edu\bulb-item.png" id="83" name="Google Shape;83;g2216da32fd0_0_1889"/>
          <p:cNvPicPr preferRelativeResize="0"/>
          <p:nvPr/>
        </p:nvPicPr>
        <p:blipFill rotWithShape="1">
          <a:blip r:embed="rId3">
            <a:alphaModFix/>
          </a:blip>
          <a:srcRect b="0" l="0" r="50000" t="0"/>
          <a:stretch/>
        </p:blipFill>
        <p:spPr>
          <a:xfrm>
            <a:off x="789484" y="938231"/>
            <a:ext cx="792088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radar chart&#10;&#10;Description automatically generated" id="84" name="Google Shape;84;g2216da32fd0_0_1889"/>
          <p:cNvPicPr preferRelativeResize="0"/>
          <p:nvPr/>
        </p:nvPicPr>
        <p:blipFill rotWithShape="1">
          <a:blip r:embed="rId4">
            <a:alphaModFix/>
          </a:blip>
          <a:srcRect b="40884" l="39448" r="0" t="0"/>
          <a:stretch/>
        </p:blipFill>
        <p:spPr>
          <a:xfrm>
            <a:off x="6029557" y="123478"/>
            <a:ext cx="3114442" cy="3040565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16da32fd0_0_189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87" name="Google Shape;87;g2216da32fd0_0_189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g2216da32fd0_0_1894"/>
          <p:cNvSpPr txBox="1"/>
          <p:nvPr>
            <p:ph idx="1" type="subTitle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89" name="Google Shape;89;g2216da32fd0_0_1894"/>
          <p:cNvGrpSpPr/>
          <p:nvPr/>
        </p:nvGrpSpPr>
        <p:grpSpPr>
          <a:xfrm>
            <a:off x="-83913" y="-168653"/>
            <a:ext cx="9288756" cy="5426904"/>
            <a:chOff x="-83913" y="-168653"/>
            <a:chExt cx="9288756" cy="5426904"/>
          </a:xfrm>
        </p:grpSpPr>
        <p:sp>
          <p:nvSpPr>
            <p:cNvPr id="90" name="Google Shape;90;g2216da32fd0_0_1894"/>
            <p:cNvSpPr/>
            <p:nvPr/>
          </p:nvSpPr>
          <p:spPr>
            <a:xfrm>
              <a:off x="3901992" y="271731"/>
              <a:ext cx="499650" cy="704779"/>
            </a:xfrm>
            <a:custGeom>
              <a:rect b="b" l="l" r="r" t="t"/>
              <a:pathLst>
                <a:path extrusionOk="0" h="819510" w="580988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g2216da32fd0_0_1894"/>
            <p:cNvSpPr/>
            <p:nvPr/>
          </p:nvSpPr>
          <p:spPr>
            <a:xfrm>
              <a:off x="-73851" y="4335362"/>
              <a:ext cx="601266" cy="549535"/>
            </a:xfrm>
            <a:custGeom>
              <a:rect b="b" l="l" r="r" t="t"/>
              <a:pathLst>
                <a:path extrusionOk="0" h="638994" w="699146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g2216da32fd0_0_1894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rect b="b" l="l" r="r" t="t"/>
              <a:pathLst>
                <a:path extrusionOk="0" h="826169" w="374196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g2216da32fd0_0_1894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rect b="b" l="l" r="r" t="t"/>
              <a:pathLst>
                <a:path extrusionOk="0" h="644114" w="293264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4" name="Google Shape;94;g2216da32fd0_0_1894"/>
            <p:cNvSpPr/>
            <p:nvPr/>
          </p:nvSpPr>
          <p:spPr>
            <a:xfrm>
              <a:off x="4101001" y="4649180"/>
              <a:ext cx="376856" cy="254902"/>
            </a:xfrm>
            <a:custGeom>
              <a:rect b="b" l="l" r="r" t="t"/>
              <a:pathLst>
                <a:path extrusionOk="0" h="389164" w="575352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5" name="Google Shape;95;g2216da32fd0_0_1894"/>
            <p:cNvSpPr/>
            <p:nvPr/>
          </p:nvSpPr>
          <p:spPr>
            <a:xfrm>
              <a:off x="8091625" y="827000"/>
              <a:ext cx="485245" cy="329049"/>
            </a:xfrm>
            <a:custGeom>
              <a:rect b="b" l="l" r="r" t="t"/>
              <a:pathLst>
                <a:path extrusionOk="0" h="420510" w="620122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6" name="Google Shape;96;g2216da32fd0_0_1894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rect b="b" l="l" r="r" t="t"/>
              <a:pathLst>
                <a:path extrusionOk="0" h="776612" w="421613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7" name="Google Shape;97;g2216da32fd0_0_1894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rect b="b" l="l" r="r" t="t"/>
              <a:pathLst>
                <a:path extrusionOk="0" h="193920" w="724776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8" name="Google Shape;98;g2216da32fd0_0_1894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rect b="b" l="l" r="r" t="t"/>
              <a:pathLst>
                <a:path extrusionOk="0" h="598221" w="232561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9" name="Google Shape;99;g2216da32fd0_0_1894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rect b="b" l="l" r="r" t="t"/>
              <a:pathLst>
                <a:path extrusionOk="0" h="755251" w="288538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0" name="Google Shape;100;g2216da32fd0_0_1894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rect b="b" l="l" r="r" t="t"/>
              <a:pathLst>
                <a:path extrusionOk="0" h="376095" w="393594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1" name="Google Shape;101;g2216da32fd0_0_1894"/>
            <p:cNvSpPr/>
            <p:nvPr/>
          </p:nvSpPr>
          <p:spPr>
            <a:xfrm>
              <a:off x="510215" y="271717"/>
              <a:ext cx="557022" cy="619823"/>
            </a:xfrm>
            <a:custGeom>
              <a:rect b="b" l="l" r="r" t="t"/>
              <a:pathLst>
                <a:path extrusionOk="0" h="720725" w="64770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2" name="Google Shape;102;g2216da32fd0_0_1894"/>
            <p:cNvSpPr/>
            <p:nvPr/>
          </p:nvSpPr>
          <p:spPr>
            <a:xfrm>
              <a:off x="1778886" y="4237081"/>
              <a:ext cx="556337" cy="631409"/>
            </a:xfrm>
            <a:custGeom>
              <a:rect b="b" l="l" r="r" t="t"/>
              <a:pathLst>
                <a:path extrusionOk="0" h="734197" w="646904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3" name="Google Shape;103;g2216da32fd0_0_1894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rect b="b" l="l" r="r" t="t"/>
              <a:pathLst>
                <a:path extrusionOk="0" h="660184" w="816364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4" name="Google Shape;104;g2216da32fd0_0_1894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rect b="b" l="l" r="r" t="t"/>
              <a:pathLst>
                <a:path extrusionOk="0" h="782962" w="718509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5" name="Google Shape;105;g2216da32fd0_0_1894"/>
            <p:cNvSpPr/>
            <p:nvPr/>
          </p:nvSpPr>
          <p:spPr>
            <a:xfrm>
              <a:off x="1393062" y="748927"/>
              <a:ext cx="579203" cy="652168"/>
            </a:xfrm>
            <a:custGeom>
              <a:rect b="b" l="l" r="r" t="t"/>
              <a:pathLst>
                <a:path extrusionOk="0" h="758335" w="673492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g2216da32fd0_0_1894"/>
            <p:cNvSpPr/>
            <p:nvPr/>
          </p:nvSpPr>
          <p:spPr>
            <a:xfrm>
              <a:off x="7317433" y="2956555"/>
              <a:ext cx="716315" cy="573888"/>
            </a:xfrm>
            <a:custGeom>
              <a:rect b="b" l="l" r="r" t="t"/>
              <a:pathLst>
                <a:path extrusionOk="0" h="667312" w="832925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g2216da32fd0_0_1894"/>
            <p:cNvSpPr/>
            <p:nvPr/>
          </p:nvSpPr>
          <p:spPr>
            <a:xfrm>
              <a:off x="8750637" y="1716146"/>
              <a:ext cx="454206" cy="406096"/>
            </a:xfrm>
            <a:custGeom>
              <a:rect b="b" l="l" r="r" t="t"/>
              <a:pathLst>
                <a:path extrusionOk="0" h="472205" w="528147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g2216da32fd0_0_1894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rect b="b" l="l" r="r" t="t"/>
              <a:pathLst>
                <a:path extrusionOk="0" h="573530" w="434661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9" name="Google Shape;109;g2216da32fd0_0_1894"/>
            <p:cNvSpPr/>
            <p:nvPr/>
          </p:nvSpPr>
          <p:spPr>
            <a:xfrm>
              <a:off x="5960437" y="3855732"/>
              <a:ext cx="712864" cy="419317"/>
            </a:xfrm>
            <a:custGeom>
              <a:rect b="b" l="l" r="r" t="t"/>
              <a:pathLst>
                <a:path extrusionOk="0" h="487578" w="828912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0" name="Google Shape;110;g2216da32fd0_0_1894"/>
            <p:cNvGrpSpPr/>
            <p:nvPr/>
          </p:nvGrpSpPr>
          <p:grpSpPr>
            <a:xfrm rot="891035">
              <a:off x="1165228" y="1691730"/>
              <a:ext cx="657771" cy="386113"/>
              <a:chOff x="1429156" y="1387535"/>
              <a:chExt cx="657769" cy="386112"/>
            </a:xfrm>
          </p:grpSpPr>
          <p:sp>
            <p:nvSpPr>
              <p:cNvPr id="111" name="Google Shape;111;g2216da32fd0_0_1894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rect b="b" l="l" r="r" t="t"/>
                <a:pathLst>
                  <a:path extrusionOk="0" h="448968" w="764848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2" name="Google Shape;112;g2216da32fd0_0_1894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rect b="b" l="l" r="r" t="t"/>
                <a:pathLst>
                  <a:path extrusionOk="0" h="170426" w="358267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3" name="Google Shape;113;g2216da32fd0_0_1894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rect b="b" l="l" r="r" t="t"/>
              <a:pathLst>
                <a:path extrusionOk="0" h="233045" w="884171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g2216da32fd0_0_1894"/>
            <p:cNvSpPr/>
            <p:nvPr/>
          </p:nvSpPr>
          <p:spPr>
            <a:xfrm>
              <a:off x="1161548" y="2558031"/>
              <a:ext cx="665135" cy="522113"/>
            </a:xfrm>
            <a:custGeom>
              <a:rect b="b" l="l" r="r" t="t"/>
              <a:pathLst>
                <a:path extrusionOk="0" h="607108" w="773413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5" name="Google Shape;115;g2216da32fd0_0_1894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16" name="Google Shape;116;g2216da32fd0_0_1894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rect b="b" l="l" r="r" t="t"/>
                <a:pathLst>
                  <a:path extrusionOk="0" h="529866" w="438274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7" name="Google Shape;117;g2216da32fd0_0_1894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rect b="b" l="l" r="r" t="t"/>
                <a:pathLst>
                  <a:path extrusionOk="0" h="79674" w="40701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8" name="Google Shape;118;g2216da32fd0_0_1894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rect b="b" l="l" r="r" t="t"/>
              <a:pathLst>
                <a:path extrusionOk="0" h="468109" w="461644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g2216da32fd0_0_1894"/>
            <p:cNvSpPr/>
            <p:nvPr/>
          </p:nvSpPr>
          <p:spPr>
            <a:xfrm>
              <a:off x="6255960" y="791694"/>
              <a:ext cx="453103" cy="511439"/>
            </a:xfrm>
            <a:custGeom>
              <a:rect b="b" l="l" r="r" t="t"/>
              <a:pathLst>
                <a:path extrusionOk="0" h="594697" w="526864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g2216da32fd0_0_1894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rect b="b" l="l" r="r" t="t"/>
              <a:pathLst>
                <a:path extrusionOk="0" h="511517" w="408305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g2216da32fd0_0_1894"/>
            <p:cNvSpPr/>
            <p:nvPr/>
          </p:nvSpPr>
          <p:spPr>
            <a:xfrm>
              <a:off x="7413193" y="740389"/>
              <a:ext cx="289739" cy="456235"/>
            </a:xfrm>
            <a:custGeom>
              <a:rect b="b" l="l" r="r" t="t"/>
              <a:pathLst>
                <a:path extrusionOk="0" h="530506" w="336906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g2216da32fd0_0_1894"/>
            <p:cNvSpPr/>
            <p:nvPr/>
          </p:nvSpPr>
          <p:spPr>
            <a:xfrm>
              <a:off x="7082287" y="-53997"/>
              <a:ext cx="602898" cy="641121"/>
            </a:xfrm>
            <a:custGeom>
              <a:rect b="b" l="l" r="r" t="t"/>
              <a:pathLst>
                <a:path extrusionOk="0" h="745490" w="701044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g2216da32fd0_0_1894"/>
            <p:cNvSpPr/>
            <p:nvPr/>
          </p:nvSpPr>
          <p:spPr>
            <a:xfrm>
              <a:off x="4981978" y="271723"/>
              <a:ext cx="738779" cy="460515"/>
            </a:xfrm>
            <a:custGeom>
              <a:rect b="b" l="l" r="r" t="t"/>
              <a:pathLst>
                <a:path extrusionOk="0" h="535482" w="859045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g2216da32fd0_0_1894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rect b="b" l="l" r="r" t="t"/>
              <a:pathLst>
                <a:path extrusionOk="0" h="624012" w="422747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g2216da32fd0_0_1894"/>
            <p:cNvSpPr/>
            <p:nvPr/>
          </p:nvSpPr>
          <p:spPr>
            <a:xfrm>
              <a:off x="313599" y="1360788"/>
              <a:ext cx="410163" cy="515682"/>
            </a:xfrm>
            <a:custGeom>
              <a:rect b="b" l="l" r="r" t="t"/>
              <a:pathLst>
                <a:path extrusionOk="0" h="699230" w="556153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g2216da32fd0_0_1894"/>
            <p:cNvSpPr/>
            <p:nvPr/>
          </p:nvSpPr>
          <p:spPr>
            <a:xfrm>
              <a:off x="2688787" y="4098763"/>
              <a:ext cx="455682" cy="432729"/>
            </a:xfrm>
            <a:custGeom>
              <a:rect b="b" l="l" r="r" t="t"/>
              <a:pathLst>
                <a:path extrusionOk="0" h="503173" w="529863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g2216da32fd0_0_1894"/>
            <p:cNvSpPr/>
            <p:nvPr/>
          </p:nvSpPr>
          <p:spPr>
            <a:xfrm>
              <a:off x="933400" y="1069738"/>
              <a:ext cx="175646" cy="373020"/>
            </a:xfrm>
            <a:custGeom>
              <a:rect b="b" l="l" r="r" t="t"/>
              <a:pathLst>
                <a:path extrusionOk="0" h="727844" w="342723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g2216da32fd0_0_1894"/>
            <p:cNvSpPr/>
            <p:nvPr/>
          </p:nvSpPr>
          <p:spPr>
            <a:xfrm>
              <a:off x="8204352" y="3801552"/>
              <a:ext cx="240787" cy="203050"/>
            </a:xfrm>
            <a:custGeom>
              <a:rect b="b" l="l" r="r" t="t"/>
              <a:pathLst>
                <a:path extrusionOk="0" h="236105" w="279985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g2216da32fd0_0_1894"/>
            <p:cNvSpPr/>
            <p:nvPr/>
          </p:nvSpPr>
          <p:spPr>
            <a:xfrm>
              <a:off x="8204357" y="240186"/>
              <a:ext cx="175884" cy="174728"/>
            </a:xfrm>
            <a:custGeom>
              <a:rect b="b" l="l" r="r" t="t"/>
              <a:pathLst>
                <a:path extrusionOk="0" h="203172" w="204516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g2216da32fd0_0_1894"/>
            <p:cNvSpPr/>
            <p:nvPr/>
          </p:nvSpPr>
          <p:spPr>
            <a:xfrm>
              <a:off x="8514477" y="3303552"/>
              <a:ext cx="236138" cy="229907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g2216da32fd0_0_1894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rect b="b" l="l" r="r" t="t"/>
              <a:pathLst>
                <a:path extrusionOk="0" h="548433" w="254831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g2216da32fd0_0_1894"/>
            <p:cNvSpPr/>
            <p:nvPr/>
          </p:nvSpPr>
          <p:spPr>
            <a:xfrm>
              <a:off x="3033704" y="205770"/>
              <a:ext cx="238646" cy="243555"/>
            </a:xfrm>
            <a:custGeom>
              <a:rect b="b" l="l" r="r" t="t"/>
              <a:pathLst>
                <a:path extrusionOk="0" h="283204" w="277495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3" name="Google Shape;133;g2216da32fd0_0_1894"/>
            <p:cNvSpPr/>
            <p:nvPr/>
          </p:nvSpPr>
          <p:spPr>
            <a:xfrm>
              <a:off x="8737650" y="439219"/>
              <a:ext cx="257856" cy="284838"/>
            </a:xfrm>
            <a:custGeom>
              <a:rect b="b" l="l" r="r" t="t"/>
              <a:pathLst>
                <a:path extrusionOk="0" h="331207" w="299833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4" name="Google Shape;134;g2216da32fd0_0_1894"/>
            <p:cNvSpPr/>
            <p:nvPr/>
          </p:nvSpPr>
          <p:spPr>
            <a:xfrm>
              <a:off x="1334256" y="207258"/>
              <a:ext cx="223503" cy="240600"/>
            </a:xfrm>
            <a:custGeom>
              <a:rect b="b" l="l" r="r" t="t"/>
              <a:pathLst>
                <a:path extrusionOk="0" h="279767" w="259887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5" name="Google Shape;135;g2216da32fd0_0_1894"/>
            <p:cNvSpPr/>
            <p:nvPr/>
          </p:nvSpPr>
          <p:spPr>
            <a:xfrm>
              <a:off x="7053257" y="3763614"/>
              <a:ext cx="204383" cy="278916"/>
            </a:xfrm>
            <a:custGeom>
              <a:rect b="b" l="l" r="r" t="t"/>
              <a:pathLst>
                <a:path extrusionOk="0" h="324321" w="237655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6" name="Google Shape;136;g2216da32fd0_0_1894"/>
            <p:cNvSpPr/>
            <p:nvPr/>
          </p:nvSpPr>
          <p:spPr>
            <a:xfrm>
              <a:off x="711508" y="3001159"/>
              <a:ext cx="154433" cy="272786"/>
            </a:xfrm>
            <a:custGeom>
              <a:rect b="b" l="l" r="r" t="t"/>
              <a:pathLst>
                <a:path extrusionOk="0" h="317193" w="179573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g2216da32fd0_0_1894"/>
            <p:cNvSpPr/>
            <p:nvPr/>
          </p:nvSpPr>
          <p:spPr>
            <a:xfrm>
              <a:off x="8576875" y="2558027"/>
              <a:ext cx="223822" cy="307981"/>
            </a:xfrm>
            <a:custGeom>
              <a:rect b="b" l="l" r="r" t="t"/>
              <a:pathLst>
                <a:path extrusionOk="0" h="389850" w="283319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8" name="Google Shape;138;g2216da32fd0_0_1894"/>
            <p:cNvSpPr/>
            <p:nvPr/>
          </p:nvSpPr>
          <p:spPr>
            <a:xfrm>
              <a:off x="140852" y="836409"/>
              <a:ext cx="224053" cy="290283"/>
            </a:xfrm>
            <a:custGeom>
              <a:rect b="b" l="l" r="r" t="t"/>
              <a:pathLst>
                <a:path extrusionOk="0" h="337538" w="260527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9" name="Google Shape;139;g2216da32fd0_0_1894"/>
            <p:cNvGrpSpPr/>
            <p:nvPr/>
          </p:nvGrpSpPr>
          <p:grpSpPr>
            <a:xfrm>
              <a:off x="6457231" y="4530129"/>
              <a:ext cx="216066" cy="276377"/>
              <a:chOff x="6422295" y="3351500"/>
              <a:chExt cx="252856" cy="323399"/>
            </a:xfrm>
          </p:grpSpPr>
          <p:sp>
            <p:nvSpPr>
              <p:cNvPr id="140" name="Google Shape;140;g2216da32fd0_0_1894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rect b="b" l="l" r="r" t="t"/>
                <a:pathLst>
                  <a:path extrusionOk="0" h="376045" w="294019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1" name="Google Shape;141;g2216da32fd0_0_1894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rect b="b" l="l" r="r" t="t"/>
                <a:pathLst>
                  <a:path extrusionOk="0" h="163519" w="78676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2" name="Google Shape;142;g2216da32fd0_0_1894"/>
            <p:cNvSpPr/>
            <p:nvPr/>
          </p:nvSpPr>
          <p:spPr>
            <a:xfrm>
              <a:off x="2318449" y="613815"/>
              <a:ext cx="332332" cy="336908"/>
            </a:xfrm>
            <a:custGeom>
              <a:rect b="b" l="l" r="r" t="t"/>
              <a:pathLst>
                <a:path extrusionOk="0" h="391754" w="386433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g2216da32fd0_0_1894"/>
            <p:cNvSpPr/>
            <p:nvPr/>
          </p:nvSpPr>
          <p:spPr>
            <a:xfrm>
              <a:off x="6021196" y="137179"/>
              <a:ext cx="265484" cy="205157"/>
            </a:xfrm>
            <a:custGeom>
              <a:rect b="b" l="l" r="r" t="t"/>
              <a:pathLst>
                <a:path extrusionOk="0" h="238555" w="308702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44" name="Google Shape;144;g2216da32fd0_0_1894"/>
            <p:cNvGrpSpPr/>
            <p:nvPr/>
          </p:nvGrpSpPr>
          <p:grpSpPr>
            <a:xfrm>
              <a:off x="1184427" y="4630082"/>
              <a:ext cx="229693" cy="293080"/>
              <a:chOff x="6793660" y="3322411"/>
              <a:chExt cx="268804" cy="342944"/>
            </a:xfrm>
          </p:grpSpPr>
          <p:sp>
            <p:nvSpPr>
              <p:cNvPr id="145" name="Google Shape;145;g2216da32fd0_0_1894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rect b="b" l="l" r="r" t="t"/>
                <a:pathLst>
                  <a:path extrusionOk="0" h="398772" w="312563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6" name="Google Shape;146;g2216da32fd0_0_1894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rect b="b" l="l" r="r" t="t"/>
                <a:pathLst>
                  <a:path extrusionOk="0" h="104597" w="150053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7" name="Google Shape;147;g2216da32fd0_0_1894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rect b="b" l="l" r="r" t="t"/>
                <a:pathLst>
                  <a:path extrusionOk="0" h="88093" w="130983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8" name="Google Shape;148;g2216da32fd0_0_1894"/>
            <p:cNvSpPr/>
            <p:nvPr/>
          </p:nvSpPr>
          <p:spPr>
            <a:xfrm>
              <a:off x="4843337" y="836403"/>
              <a:ext cx="377232" cy="204888"/>
            </a:xfrm>
            <a:custGeom>
              <a:rect b="b" l="l" r="r" t="t"/>
              <a:pathLst>
                <a:path extrusionOk="0" h="299106" w="550703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g2216da32fd0_0_1894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g2216da32fd0_0_1894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g2216da32fd0_0_1894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Quote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16da32fd0_0_1961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28575">
            <a:solidFill>
              <a:srgbClr val="12416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216da32fd0_0_1961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t/>
            </a:r>
            <a:endParaRPr b="1" i="0" sz="12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g2216da32fd0_0_196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16da32fd0_0_1965"/>
          <p:cNvSpPr txBox="1"/>
          <p:nvPr>
            <p:ph type="title"/>
          </p:nvPr>
        </p:nvSpPr>
        <p:spPr>
          <a:xfrm>
            <a:off x="628650" y="274638"/>
            <a:ext cx="78867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">
  <p:cSld name="Basic Layou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radar chart&#10;&#10;Description automatically generated" id="159" name="Google Shape;159;g2216da32fd0_0_1967"/>
          <p:cNvPicPr preferRelativeResize="0"/>
          <p:nvPr/>
        </p:nvPicPr>
        <p:blipFill rotWithShape="1">
          <a:blip r:embed="rId2">
            <a:alphaModFix/>
          </a:blip>
          <a:srcRect b="40884" l="39448" r="0" t="0"/>
          <a:stretch/>
        </p:blipFill>
        <p:spPr>
          <a:xfrm rot="-5400000">
            <a:off x="-22017" y="145495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  <p:pic>
        <p:nvPicPr>
          <p:cNvPr descr="Chart, radar chart&#10;&#10;Description automatically generated" id="160" name="Google Shape;160;g2216da32fd0_0_1967"/>
          <p:cNvPicPr preferRelativeResize="0"/>
          <p:nvPr/>
        </p:nvPicPr>
        <p:blipFill rotWithShape="1">
          <a:blip r:embed="rId2">
            <a:alphaModFix/>
          </a:blip>
          <a:srcRect b="40884" l="39448" r="0" t="0"/>
          <a:stretch/>
        </p:blipFill>
        <p:spPr>
          <a:xfrm rot="5400000">
            <a:off x="7279556" y="3102976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  <p:sp>
        <p:nvSpPr>
          <p:cNvPr id="161" name="Google Shape;161;g2216da32fd0_0_1967"/>
          <p:cNvSpPr txBox="1"/>
          <p:nvPr>
            <p:ph idx="1" type="body"/>
          </p:nvPr>
        </p:nvSpPr>
        <p:spPr>
          <a:xfrm>
            <a:off x="0" y="123478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g2216da32fd0_0_1967"/>
          <p:cNvSpPr txBox="1"/>
          <p:nvPr>
            <p:ph idx="2" type="body"/>
          </p:nvPr>
        </p:nvSpPr>
        <p:spPr>
          <a:xfrm>
            <a:off x="0" y="699542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g2216da32fd0_0_1967"/>
          <p:cNvSpPr/>
          <p:nvPr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216da32fd0_0_1967"/>
          <p:cNvSpPr/>
          <p:nvPr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16da32fd0_0_229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71" name="Google Shape;171;g2216da32fd0_0_229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g2216da32fd0_0_22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16da32fd0_0_230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216da32fd0_0_230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76" name="Google Shape;176;g2216da32fd0_0_230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7" name="Google Shape;177;g2216da32fd0_0_23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16da32fd0_0_229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1" name="Google Shape;181;g2216da32fd0_0_2299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g2216da32fd0_0_2299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3" name="Google Shape;183;g2216da32fd0_0_22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6da32fd0_0_2304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86" name="Google Shape;186;g2216da32fd0_0_23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16da32fd0_0_2312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" name="Google Shape;189;g2216da32fd0_0_23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16da32fd0_0_23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192" name="Google Shape;192;g2216da32fd0_0_23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g2216da32fd0_0_23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16da32fd0_0_231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" name="Google Shape;196;g2216da32fd0_0_23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16da32fd0_0_232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9" name="Google Shape;199;g2216da32fd0_0_23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g2216da32fd0_0_232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201" name="Google Shape;201;g2216da32fd0_0_2322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" name="Google Shape;202;g2216da32fd0_0_23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03" name="Google Shape;203;g2216da32fd0_0_2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16da32fd0_0_232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206" name="Google Shape;206;g2216da32fd0_0_2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16da32fd0_0_2332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g2216da32fd0_0_2332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210" name="Google Shape;210;g2216da32fd0_0_2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16da32fd0_0_2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16da32fd0_0_2338"/>
          <p:cNvSpPr txBox="1"/>
          <p:nvPr>
            <p:ph type="title"/>
          </p:nvPr>
        </p:nvSpPr>
        <p:spPr>
          <a:xfrm>
            <a:off x="508001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15" name="Google Shape;215;g2216da32fd0_0_2338"/>
          <p:cNvSpPr txBox="1"/>
          <p:nvPr>
            <p:ph idx="1" type="body"/>
          </p:nvPr>
        </p:nvSpPr>
        <p:spPr>
          <a:xfrm>
            <a:off x="508001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6" name="Google Shape;216;g2216da32fd0_0_2338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g2216da32fd0_0_2338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g2216da32fd0_0_2338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ext&#10;&#10;Description automatically generated" id="219" name="Google Shape;219;g2216da32fd0_0_23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7807"/>
            <a:ext cx="1268571" cy="46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g2216da32fd0_0_234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22" name="Google Shape;222;g2216da32fd0_0_2345"/>
            <p:cNvSpPr/>
            <p:nvPr/>
          </p:nvSpPr>
          <p:spPr>
            <a:xfrm>
              <a:off x="238125" y="854700"/>
              <a:ext cx="7142500" cy="4015650"/>
            </a:xfrm>
            <a:custGeom>
              <a:rect b="b" l="l" r="r" t="t"/>
              <a:pathLst>
                <a:path extrusionOk="0" h="160626" w="28570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2216da32fd0_0_2345"/>
            <p:cNvSpPr/>
            <p:nvPr/>
          </p:nvSpPr>
          <p:spPr>
            <a:xfrm>
              <a:off x="561875" y="2486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2216da32fd0_0_2345"/>
            <p:cNvSpPr/>
            <p:nvPr/>
          </p:nvSpPr>
          <p:spPr>
            <a:xfrm>
              <a:off x="561875" y="2694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2216da32fd0_0_2345"/>
            <p:cNvSpPr/>
            <p:nvPr/>
          </p:nvSpPr>
          <p:spPr>
            <a:xfrm>
              <a:off x="561875" y="28923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2216da32fd0_0_2345"/>
            <p:cNvSpPr/>
            <p:nvPr/>
          </p:nvSpPr>
          <p:spPr>
            <a:xfrm>
              <a:off x="561875" y="31000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2216da32fd0_0_2345"/>
            <p:cNvSpPr/>
            <p:nvPr/>
          </p:nvSpPr>
          <p:spPr>
            <a:xfrm>
              <a:off x="561875" y="1675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2216da32fd0_0_2345"/>
            <p:cNvSpPr/>
            <p:nvPr/>
          </p:nvSpPr>
          <p:spPr>
            <a:xfrm>
              <a:off x="561875" y="1883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g2216da32fd0_0_2345"/>
            <p:cNvSpPr/>
            <p:nvPr/>
          </p:nvSpPr>
          <p:spPr>
            <a:xfrm>
              <a:off x="561875" y="20813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2216da32fd0_0_2345"/>
            <p:cNvSpPr/>
            <p:nvPr/>
          </p:nvSpPr>
          <p:spPr>
            <a:xfrm>
              <a:off x="561875" y="22890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2216da32fd0_0_2345"/>
            <p:cNvSpPr/>
            <p:nvPr/>
          </p:nvSpPr>
          <p:spPr>
            <a:xfrm>
              <a:off x="561875" y="10727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2216da32fd0_0_2345"/>
            <p:cNvSpPr/>
            <p:nvPr/>
          </p:nvSpPr>
          <p:spPr>
            <a:xfrm>
              <a:off x="561875" y="12703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2216da32fd0_0_2345"/>
            <p:cNvSpPr/>
            <p:nvPr/>
          </p:nvSpPr>
          <p:spPr>
            <a:xfrm>
              <a:off x="561875" y="14780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2216da32fd0_0_2345"/>
            <p:cNvSpPr/>
            <p:nvPr/>
          </p:nvSpPr>
          <p:spPr>
            <a:xfrm>
              <a:off x="561875" y="4108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2216da32fd0_0_2345"/>
            <p:cNvSpPr/>
            <p:nvPr/>
          </p:nvSpPr>
          <p:spPr>
            <a:xfrm>
              <a:off x="561875" y="4316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216da32fd0_0_2345"/>
            <p:cNvSpPr/>
            <p:nvPr/>
          </p:nvSpPr>
          <p:spPr>
            <a:xfrm>
              <a:off x="561875" y="45142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2216da32fd0_0_2345"/>
            <p:cNvSpPr/>
            <p:nvPr/>
          </p:nvSpPr>
          <p:spPr>
            <a:xfrm>
              <a:off x="561875" y="47219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2216da32fd0_0_2345"/>
            <p:cNvSpPr/>
            <p:nvPr/>
          </p:nvSpPr>
          <p:spPr>
            <a:xfrm>
              <a:off x="561875" y="3297650"/>
              <a:ext cx="6818750" cy="0"/>
            </a:xfrm>
            <a:custGeom>
              <a:rect b="b" l="l" r="r" t="t"/>
              <a:pathLst>
                <a:path extrusionOk="0" fill="none" h="120000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2216da32fd0_0_2345"/>
            <p:cNvSpPr/>
            <p:nvPr/>
          </p:nvSpPr>
          <p:spPr>
            <a:xfrm>
              <a:off x="561875" y="35056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2216da32fd0_0_2345"/>
            <p:cNvSpPr/>
            <p:nvPr/>
          </p:nvSpPr>
          <p:spPr>
            <a:xfrm>
              <a:off x="561875" y="37032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2216da32fd0_0_2345"/>
            <p:cNvSpPr/>
            <p:nvPr/>
          </p:nvSpPr>
          <p:spPr>
            <a:xfrm>
              <a:off x="561875" y="39109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2216da32fd0_0_2345"/>
            <p:cNvSpPr/>
            <p:nvPr/>
          </p:nvSpPr>
          <p:spPr>
            <a:xfrm>
              <a:off x="514825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2216da32fd0_0_2345"/>
            <p:cNvSpPr/>
            <p:nvPr/>
          </p:nvSpPr>
          <p:spPr>
            <a:xfrm>
              <a:off x="563750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2216da32fd0_0_2345"/>
          <p:cNvSpPr txBox="1"/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5" name="Google Shape;245;g2216da32fd0_0_2345"/>
          <p:cNvSpPr txBox="1"/>
          <p:nvPr>
            <p:ph idx="1" type="subTitle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6" name="Google Shape;246;g2216da32fd0_0_2345"/>
          <p:cNvSpPr txBox="1"/>
          <p:nvPr>
            <p:ph idx="2" type="title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7" name="Google Shape;247;g2216da32fd0_0_2345"/>
          <p:cNvSpPr txBox="1"/>
          <p:nvPr>
            <p:ph idx="3" type="subTitle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8" name="Google Shape;248;g2216da32fd0_0_2345"/>
          <p:cNvSpPr txBox="1"/>
          <p:nvPr>
            <p:ph idx="4" type="title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9" name="Google Shape;249;g2216da32fd0_0_2345"/>
          <p:cNvSpPr txBox="1"/>
          <p:nvPr>
            <p:ph idx="5" type="subTitle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0" name="Google Shape;250;g2216da32fd0_0_2345"/>
          <p:cNvSpPr txBox="1"/>
          <p:nvPr>
            <p:ph idx="6" type="title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1" name="Google Shape;251;g2216da32fd0_0_2345"/>
          <p:cNvSpPr txBox="1"/>
          <p:nvPr>
            <p:ph idx="7" type="ctrTitle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2" name="Google Shape;252;g2216da32fd0_0_2345"/>
          <p:cNvSpPr txBox="1"/>
          <p:nvPr>
            <p:ph idx="8" type="ctrTitle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3" name="Google Shape;253;g2216da32fd0_0_2345"/>
          <p:cNvSpPr txBox="1"/>
          <p:nvPr>
            <p:ph idx="9" type="ctrTitle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4" name="Google Shape;254;g2216da32fd0_0_2345"/>
          <p:cNvSpPr txBox="1"/>
          <p:nvPr>
            <p:ph idx="13" type="subTitle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5" name="Google Shape;255;g2216da32fd0_0_2345"/>
          <p:cNvSpPr txBox="1"/>
          <p:nvPr>
            <p:ph idx="14" type="title"/>
          </p:nvPr>
        </p:nvSpPr>
        <p:spPr>
          <a:xfrm>
            <a:off x="784376" y="1286887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6" name="Google Shape;256;g2216da32fd0_0_2345"/>
          <p:cNvSpPr txBox="1"/>
          <p:nvPr>
            <p:ph idx="15" type="subTitle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7" name="Google Shape;257;g2216da32fd0_0_2345"/>
          <p:cNvSpPr txBox="1"/>
          <p:nvPr>
            <p:ph idx="16" type="title"/>
          </p:nvPr>
        </p:nvSpPr>
        <p:spPr>
          <a:xfrm>
            <a:off x="784376" y="3284192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8" name="Google Shape;258;g2216da32fd0_0_2345"/>
          <p:cNvSpPr txBox="1"/>
          <p:nvPr>
            <p:ph idx="17" type="subTitle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9" name="Google Shape;259;g2216da32fd0_0_2345"/>
          <p:cNvSpPr txBox="1"/>
          <p:nvPr>
            <p:ph idx="18" type="title"/>
          </p:nvPr>
        </p:nvSpPr>
        <p:spPr>
          <a:xfrm>
            <a:off x="784376" y="2313531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0" name="Google Shape;260;g2216da32fd0_0_2345"/>
          <p:cNvSpPr txBox="1"/>
          <p:nvPr>
            <p:ph idx="19" type="ctrTitle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1" name="Google Shape;261;g2216da32fd0_0_2345"/>
          <p:cNvSpPr txBox="1"/>
          <p:nvPr>
            <p:ph idx="20" type="ctrTitle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2" name="Google Shape;262;g2216da32fd0_0_2345"/>
          <p:cNvSpPr txBox="1"/>
          <p:nvPr>
            <p:ph idx="21"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9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g2216da32fd0_0_238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5" name="Google Shape;265;g2216da32fd0_0_2388"/>
            <p:cNvSpPr/>
            <p:nvPr/>
          </p:nvSpPr>
          <p:spPr>
            <a:xfrm>
              <a:off x="238125" y="854700"/>
              <a:ext cx="7142500" cy="4015650"/>
            </a:xfrm>
            <a:custGeom>
              <a:rect b="b" l="l" r="r" t="t"/>
              <a:pathLst>
                <a:path extrusionOk="0" h="160626" w="28570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2216da32fd0_0_2388"/>
            <p:cNvSpPr/>
            <p:nvPr/>
          </p:nvSpPr>
          <p:spPr>
            <a:xfrm>
              <a:off x="561875" y="2486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2216da32fd0_0_2388"/>
            <p:cNvSpPr/>
            <p:nvPr/>
          </p:nvSpPr>
          <p:spPr>
            <a:xfrm>
              <a:off x="561875" y="2694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2216da32fd0_0_2388"/>
            <p:cNvSpPr/>
            <p:nvPr/>
          </p:nvSpPr>
          <p:spPr>
            <a:xfrm>
              <a:off x="561875" y="28923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2216da32fd0_0_2388"/>
            <p:cNvSpPr/>
            <p:nvPr/>
          </p:nvSpPr>
          <p:spPr>
            <a:xfrm>
              <a:off x="561875" y="31000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2216da32fd0_0_2388"/>
            <p:cNvSpPr/>
            <p:nvPr/>
          </p:nvSpPr>
          <p:spPr>
            <a:xfrm>
              <a:off x="561875" y="1675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2216da32fd0_0_2388"/>
            <p:cNvSpPr/>
            <p:nvPr/>
          </p:nvSpPr>
          <p:spPr>
            <a:xfrm>
              <a:off x="561875" y="1883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2216da32fd0_0_2388"/>
            <p:cNvSpPr/>
            <p:nvPr/>
          </p:nvSpPr>
          <p:spPr>
            <a:xfrm>
              <a:off x="561875" y="20813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2216da32fd0_0_2388"/>
            <p:cNvSpPr/>
            <p:nvPr/>
          </p:nvSpPr>
          <p:spPr>
            <a:xfrm>
              <a:off x="561875" y="22890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2216da32fd0_0_2388"/>
            <p:cNvSpPr/>
            <p:nvPr/>
          </p:nvSpPr>
          <p:spPr>
            <a:xfrm>
              <a:off x="561875" y="10727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2216da32fd0_0_2388"/>
            <p:cNvSpPr/>
            <p:nvPr/>
          </p:nvSpPr>
          <p:spPr>
            <a:xfrm>
              <a:off x="561875" y="12703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2216da32fd0_0_2388"/>
            <p:cNvSpPr/>
            <p:nvPr/>
          </p:nvSpPr>
          <p:spPr>
            <a:xfrm>
              <a:off x="561875" y="14780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2216da32fd0_0_2388"/>
            <p:cNvSpPr/>
            <p:nvPr/>
          </p:nvSpPr>
          <p:spPr>
            <a:xfrm>
              <a:off x="561875" y="4108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2216da32fd0_0_2388"/>
            <p:cNvSpPr/>
            <p:nvPr/>
          </p:nvSpPr>
          <p:spPr>
            <a:xfrm>
              <a:off x="561875" y="4316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g2216da32fd0_0_2388"/>
            <p:cNvSpPr/>
            <p:nvPr/>
          </p:nvSpPr>
          <p:spPr>
            <a:xfrm>
              <a:off x="561875" y="45142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g2216da32fd0_0_2388"/>
            <p:cNvSpPr/>
            <p:nvPr/>
          </p:nvSpPr>
          <p:spPr>
            <a:xfrm>
              <a:off x="561875" y="47219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2216da32fd0_0_2388"/>
            <p:cNvSpPr/>
            <p:nvPr/>
          </p:nvSpPr>
          <p:spPr>
            <a:xfrm>
              <a:off x="561875" y="3297650"/>
              <a:ext cx="6818750" cy="0"/>
            </a:xfrm>
            <a:custGeom>
              <a:rect b="b" l="l" r="r" t="t"/>
              <a:pathLst>
                <a:path extrusionOk="0" fill="none" h="120000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2216da32fd0_0_2388"/>
            <p:cNvSpPr/>
            <p:nvPr/>
          </p:nvSpPr>
          <p:spPr>
            <a:xfrm>
              <a:off x="561875" y="35056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2216da32fd0_0_2388"/>
            <p:cNvSpPr/>
            <p:nvPr/>
          </p:nvSpPr>
          <p:spPr>
            <a:xfrm>
              <a:off x="561875" y="37032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2216da32fd0_0_2388"/>
            <p:cNvSpPr/>
            <p:nvPr/>
          </p:nvSpPr>
          <p:spPr>
            <a:xfrm>
              <a:off x="561875" y="39109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2216da32fd0_0_2388"/>
            <p:cNvSpPr/>
            <p:nvPr/>
          </p:nvSpPr>
          <p:spPr>
            <a:xfrm>
              <a:off x="514825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2216da32fd0_0_2388"/>
            <p:cNvSpPr/>
            <p:nvPr/>
          </p:nvSpPr>
          <p:spPr>
            <a:xfrm>
              <a:off x="563750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g2216da32fd0_0_2388"/>
          <p:cNvSpPr txBox="1"/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88" name="Google Shape;288;g2216da32fd0_0_2388"/>
          <p:cNvSpPr txBox="1"/>
          <p:nvPr>
            <p:ph idx="1" type="subTitle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9" name="Google Shape;289;g2216da32fd0_0_2388"/>
          <p:cNvSpPr txBox="1"/>
          <p:nvPr>
            <p:ph idx="2" type="subTitle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0" name="Google Shape;290;g2216da32fd0_0_2388"/>
          <p:cNvSpPr txBox="1"/>
          <p:nvPr>
            <p:ph idx="3" type="ctrTitle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1" name="Google Shape;291;g2216da32fd0_0_2388"/>
          <p:cNvSpPr txBox="1"/>
          <p:nvPr>
            <p:ph idx="4" type="ctrTitle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2" name="Google Shape;292;g2216da32fd0_0_2388"/>
          <p:cNvSpPr txBox="1"/>
          <p:nvPr>
            <p:ph idx="5" type="subTitle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3" name="Google Shape;293;g2216da32fd0_0_2388"/>
          <p:cNvSpPr txBox="1"/>
          <p:nvPr>
            <p:ph idx="6" type="subTitle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" name="Google Shape;294;g2216da32fd0_0_2388"/>
          <p:cNvSpPr txBox="1"/>
          <p:nvPr>
            <p:ph idx="7" type="ctrTitle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5" name="Google Shape;295;g2216da32fd0_0_2388"/>
          <p:cNvSpPr txBox="1"/>
          <p:nvPr>
            <p:ph idx="8"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6" name="Google Shape;296;g2216da32fd0_0_2388"/>
          <p:cNvSpPr txBox="1"/>
          <p:nvPr>
            <p:ph idx="9" type="ctrTitle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7" name="Google Shape;297;g2216da32fd0_0_2388"/>
          <p:cNvSpPr txBox="1"/>
          <p:nvPr>
            <p:ph idx="13" type="subTitle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16da32fd0_0_186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7" name="Google Shape;57;g2216da32fd0_0_1864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8" name="Google Shape;58;g2216da32fd0_0_186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6da32fd0_0_229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7" name="Google Shape;167;g2216da32fd0_0_229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68" name="Google Shape;168;g2216da32fd0_0_22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"/>
          <p:cNvPicPr preferRelativeResize="0"/>
          <p:nvPr/>
        </p:nvPicPr>
        <p:blipFill rotWithShape="1">
          <a:blip r:embed="rId3">
            <a:alphaModFix/>
          </a:blip>
          <a:srcRect b="0" l="0" r="0" t="8533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"/>
          <p:cNvSpPr txBox="1"/>
          <p:nvPr/>
        </p:nvSpPr>
        <p:spPr>
          <a:xfrm>
            <a:off x="7619675" y="2004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05" name="Google Shape;305;p2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435526" y="200400"/>
            <a:ext cx="1023954" cy="3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"/>
          <p:cNvSpPr txBox="1"/>
          <p:nvPr/>
        </p:nvSpPr>
        <p:spPr>
          <a:xfrm>
            <a:off x="359325" y="1085925"/>
            <a:ext cx="80619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1" lang="en" sz="4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 Case</a:t>
            </a:r>
            <a:r>
              <a:rPr b="1" i="0" lang="en" sz="47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:Clustering Pelanggan – Segmentasi Nasabah Potensial</a:t>
            </a:r>
            <a:endParaRPr b="1" i="0" sz="47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"/>
          <p:cNvSpPr txBox="1"/>
          <p:nvPr/>
        </p:nvSpPr>
        <p:spPr>
          <a:xfrm>
            <a:off x="359325" y="3482275"/>
            <a:ext cx="517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Iffatabiyan Habibilhafizh Alhisyam</a:t>
            </a:r>
            <a:endParaRPr b="1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2"/>
          <p:cNvSpPr txBox="1"/>
          <p:nvPr/>
        </p:nvSpPr>
        <p:spPr>
          <a:xfrm>
            <a:off x="359325" y="3932250"/>
            <a:ext cx="517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Market &amp; Business Analyst MayBank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g2216da32fd0_0_642"/>
          <p:cNvGrpSpPr/>
          <p:nvPr/>
        </p:nvGrpSpPr>
        <p:grpSpPr>
          <a:xfrm>
            <a:off x="3623979" y="4672694"/>
            <a:ext cx="1895767" cy="423236"/>
            <a:chOff x="3248325" y="4588800"/>
            <a:chExt cx="2045939" cy="554700"/>
          </a:xfrm>
        </p:grpSpPr>
        <p:sp>
          <p:nvSpPr>
            <p:cNvPr id="513" name="Google Shape;513;g2216da32fd0_0_642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2216da32fd0_0_642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g2216da32fd0_0_642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6" name="Google Shape;516;g2216da32fd0_0_642"/>
          <p:cNvGrpSpPr/>
          <p:nvPr/>
        </p:nvGrpSpPr>
        <p:grpSpPr>
          <a:xfrm>
            <a:off x="8325085" y="65153"/>
            <a:ext cx="763768" cy="752531"/>
            <a:chOff x="695950" y="3458000"/>
            <a:chExt cx="966550" cy="952450"/>
          </a:xfrm>
        </p:grpSpPr>
        <p:sp>
          <p:nvSpPr>
            <p:cNvPr id="517" name="Google Shape;517;g2216da32fd0_0_64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g2216da32fd0_0_64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g2216da32fd0_0_64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g2216da32fd0_0_64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2216da32fd0_0_64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g2216da32fd0_0_64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2216da32fd0_0_64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2216da32fd0_0_64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2216da32fd0_0_64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6" name="Google Shape;526;g2216da32fd0_0_64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27" name="Google Shape;527;g2216da32fd0_0_6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g2216da32fd0_0_642"/>
          <p:cNvSpPr txBox="1"/>
          <p:nvPr/>
        </p:nvSpPr>
        <p:spPr>
          <a:xfrm>
            <a:off x="636000" y="212550"/>
            <a:ext cx="7872000" cy="6155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i="0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b="1" i="1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Data Preparation</a:t>
            </a:r>
            <a:endParaRPr b="1" i="1" sz="28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g2216da32fd0_0_642"/>
          <p:cNvSpPr/>
          <p:nvPr/>
        </p:nvSpPr>
        <p:spPr>
          <a:xfrm flipH="1">
            <a:off x="1548133" y="1848103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g2216da32fd0_0_642"/>
          <p:cNvSpPr/>
          <p:nvPr/>
        </p:nvSpPr>
        <p:spPr>
          <a:xfrm>
            <a:off x="636297" y="1848103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g2216da32fd0_0_642"/>
          <p:cNvSpPr/>
          <p:nvPr/>
        </p:nvSpPr>
        <p:spPr>
          <a:xfrm>
            <a:off x="636297" y="1848103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01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32" name="Google Shape;532;g2216da32fd0_0_642"/>
          <p:cNvSpPr/>
          <p:nvPr/>
        </p:nvSpPr>
        <p:spPr>
          <a:xfrm flipH="1">
            <a:off x="5320556" y="1848103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2216da32fd0_0_642"/>
          <p:cNvSpPr/>
          <p:nvPr/>
        </p:nvSpPr>
        <p:spPr>
          <a:xfrm>
            <a:off x="3496751" y="1848103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g2216da32fd0_0_642"/>
          <p:cNvSpPr/>
          <p:nvPr/>
        </p:nvSpPr>
        <p:spPr>
          <a:xfrm>
            <a:off x="4408721" y="1848103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02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35" name="Google Shape;535;g2216da32fd0_0_642"/>
          <p:cNvSpPr txBox="1"/>
          <p:nvPr/>
        </p:nvSpPr>
        <p:spPr>
          <a:xfrm>
            <a:off x="560795" y="727968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Persiapan data yang dilakukan dapat berupa pengubahan bentuk, pemisahan jumlah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sample,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maupun penambahan variabel.</a:t>
            </a:r>
            <a:endParaRPr/>
          </a:p>
        </p:txBody>
      </p:sp>
      <p:sp>
        <p:nvSpPr>
          <p:cNvPr id="536" name="Google Shape;536;g2216da32fd0_0_642"/>
          <p:cNvSpPr/>
          <p:nvPr/>
        </p:nvSpPr>
        <p:spPr>
          <a:xfrm rot="-5400000">
            <a:off x="3235539" y="1260528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g2216da32fd0_0_642"/>
          <p:cNvSpPr/>
          <p:nvPr/>
        </p:nvSpPr>
        <p:spPr>
          <a:xfrm>
            <a:off x="1645027" y="1927753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Pengecekan Data Duplikat/Data yang hilang/Data Outliers</a:t>
            </a:r>
            <a:endParaRPr b="0" i="1" sz="13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38" name="Google Shape;538;g2216da32fd0_0_642"/>
          <p:cNvSpPr/>
          <p:nvPr/>
        </p:nvSpPr>
        <p:spPr>
          <a:xfrm>
            <a:off x="5460896" y="1944474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Transformasi Data 🡪 melakukan</a:t>
            </a:r>
            <a:r>
              <a:rPr b="0" i="1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encoding </a:t>
            </a: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untuk data kategorikal maupun standardiasi untuk data numerik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9" name="Google Shape;539;g2216da32fd0_0_642"/>
          <p:cNvSpPr/>
          <p:nvPr/>
        </p:nvSpPr>
        <p:spPr>
          <a:xfrm flipH="1">
            <a:off x="1547998" y="2713499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g2216da32fd0_0_642"/>
          <p:cNvSpPr/>
          <p:nvPr/>
        </p:nvSpPr>
        <p:spPr>
          <a:xfrm>
            <a:off x="636162" y="2713499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g2216da32fd0_0_642"/>
          <p:cNvSpPr/>
          <p:nvPr/>
        </p:nvSpPr>
        <p:spPr>
          <a:xfrm>
            <a:off x="636162" y="2713499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03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42" name="Google Shape;542;g2216da32fd0_0_642"/>
          <p:cNvSpPr/>
          <p:nvPr/>
        </p:nvSpPr>
        <p:spPr>
          <a:xfrm rot="-5400000">
            <a:off x="3233008" y="2125924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g2216da32fd0_0_642"/>
          <p:cNvSpPr/>
          <p:nvPr/>
        </p:nvSpPr>
        <p:spPr>
          <a:xfrm>
            <a:off x="1645027" y="280049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Filtering Data Sesuai Kriteria (Touch Points Melalui Telemarketing)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Google Shape;548;g2216da32fd0_0_1032"/>
          <p:cNvGrpSpPr/>
          <p:nvPr/>
        </p:nvGrpSpPr>
        <p:grpSpPr>
          <a:xfrm rot="1123243">
            <a:off x="6689163" y="1610467"/>
            <a:ext cx="1335268" cy="718509"/>
            <a:chOff x="4345425" y="2175475"/>
            <a:chExt cx="800750" cy="176025"/>
          </a:xfrm>
        </p:grpSpPr>
        <p:sp>
          <p:nvSpPr>
            <p:cNvPr id="549" name="Google Shape;54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50" name="Google Shape;55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551" name="Google Shape;551;g2216da32fd0_0_1032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52" name="Google Shape;552;g2216da32fd0_0_103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g2216da32fd0_0_103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g2216da32fd0_0_103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g2216da32fd0_0_103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g2216da32fd0_0_103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g2216da32fd0_0_103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2216da32fd0_0_103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g2216da32fd0_0_103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g2216da32fd0_0_103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g2216da32fd0_0_103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62" name="Google Shape;562;g2216da32fd0_0_10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g2216da32fd0_0_1032"/>
          <p:cNvGrpSpPr/>
          <p:nvPr/>
        </p:nvGrpSpPr>
        <p:grpSpPr>
          <a:xfrm rot="1123243">
            <a:off x="1093937" y="1610469"/>
            <a:ext cx="1335268" cy="718509"/>
            <a:chOff x="4345425" y="2175475"/>
            <a:chExt cx="800750" cy="176025"/>
          </a:xfrm>
        </p:grpSpPr>
        <p:sp>
          <p:nvSpPr>
            <p:cNvPr id="564" name="Google Shape;564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65" name="Google Shape;565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66" name="Google Shape;566;g2216da32fd0_0_1032"/>
          <p:cNvSpPr txBox="1"/>
          <p:nvPr>
            <p:ph idx="4294967295" type="ctrTitle"/>
          </p:nvPr>
        </p:nvSpPr>
        <p:spPr>
          <a:xfrm>
            <a:off x="903027" y="1745921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Pemilihan Algoritma</a:t>
            </a:r>
            <a:endParaRPr b="1" i="0" sz="14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g2216da32fd0_0_1032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4. Modeling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68" name="Google Shape;568;g2216da32fd0_0_1032"/>
          <p:cNvGrpSpPr/>
          <p:nvPr/>
        </p:nvGrpSpPr>
        <p:grpSpPr>
          <a:xfrm rot="1123243">
            <a:off x="3874385" y="1576345"/>
            <a:ext cx="1335268" cy="718509"/>
            <a:chOff x="4345425" y="2175475"/>
            <a:chExt cx="800750" cy="176025"/>
          </a:xfrm>
        </p:grpSpPr>
        <p:sp>
          <p:nvSpPr>
            <p:cNvPr id="569" name="Google Shape;56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70" name="Google Shape;57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71" name="Google Shape;571;g2216da32fd0_0_1032"/>
          <p:cNvSpPr txBox="1"/>
          <p:nvPr>
            <p:ph idx="4294967295" type="subTitle"/>
          </p:nvPr>
        </p:nvSpPr>
        <p:spPr>
          <a:xfrm>
            <a:off x="3752706" y="2222303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Melakukan </a:t>
            </a:r>
            <a:r>
              <a:rPr b="0" i="1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tuning hyperparameter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untuk mencari jumlah cluster terbaik</a:t>
            </a:r>
            <a:endParaRPr b="0" i="1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2" name="Google Shape;572;g2216da32fd0_0_1032"/>
          <p:cNvSpPr txBox="1"/>
          <p:nvPr>
            <p:ph idx="4294967295" type="ctrTitle"/>
          </p:nvPr>
        </p:nvSpPr>
        <p:spPr>
          <a:xfrm>
            <a:off x="3683474" y="171179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Pencarian </a:t>
            </a:r>
            <a:r>
              <a:rPr b="1" i="1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Hyperparameter</a:t>
            </a:r>
            <a:r>
              <a:rPr b="1" i="0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 Terbaik</a:t>
            </a:r>
            <a:endParaRPr b="1" i="0" sz="12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g2216da32fd0_0_1032"/>
          <p:cNvSpPr txBox="1"/>
          <p:nvPr/>
        </p:nvSpPr>
        <p:spPr>
          <a:xfrm>
            <a:off x="6486139" y="2232749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Membuat </a:t>
            </a:r>
            <a:r>
              <a:rPr b="0" i="1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clustering learning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menggunakan parameter terbaik</a:t>
            </a:r>
            <a:endParaRPr b="0" i="0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4" name="Google Shape;574;g2216da32fd0_0_1032"/>
          <p:cNvSpPr txBox="1"/>
          <p:nvPr/>
        </p:nvSpPr>
        <p:spPr>
          <a:xfrm>
            <a:off x="6395177" y="183903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Pembangunan Model</a:t>
            </a:r>
            <a:endParaRPr/>
          </a:p>
        </p:txBody>
      </p:sp>
      <p:sp>
        <p:nvSpPr>
          <p:cNvPr id="575" name="Google Shape;575;g2216da32fd0_0_1032"/>
          <p:cNvSpPr txBox="1"/>
          <p:nvPr/>
        </p:nvSpPr>
        <p:spPr>
          <a:xfrm>
            <a:off x="832456" y="2319204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K-Means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i="1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K-Medoids</a:t>
            </a:r>
            <a:endParaRPr/>
          </a:p>
        </p:txBody>
      </p:sp>
      <p:sp>
        <p:nvSpPr>
          <p:cNvPr id="576" name="Google Shape;576;g2216da32fd0_0_1032"/>
          <p:cNvSpPr/>
          <p:nvPr/>
        </p:nvSpPr>
        <p:spPr>
          <a:xfrm>
            <a:off x="848923" y="1494250"/>
            <a:ext cx="2001934" cy="1786361"/>
          </a:xfrm>
          <a:custGeom>
            <a:rect b="b" l="l" r="r" t="t"/>
            <a:pathLst>
              <a:path extrusionOk="0" h="1786361" w="2001934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g2216da32fd0_0_1032"/>
          <p:cNvSpPr/>
          <p:nvPr/>
        </p:nvSpPr>
        <p:spPr>
          <a:xfrm>
            <a:off x="3543244" y="1503830"/>
            <a:ext cx="2001934" cy="1786361"/>
          </a:xfrm>
          <a:custGeom>
            <a:rect b="b" l="l" r="r" t="t"/>
            <a:pathLst>
              <a:path extrusionOk="0" h="1786361" w="2001934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g2216da32fd0_0_1032"/>
          <p:cNvSpPr/>
          <p:nvPr/>
        </p:nvSpPr>
        <p:spPr>
          <a:xfrm>
            <a:off x="6349103" y="1494250"/>
            <a:ext cx="2155435" cy="1786361"/>
          </a:xfrm>
          <a:custGeom>
            <a:rect b="b" l="l" r="r" t="t"/>
            <a:pathLst>
              <a:path extrusionOk="0" h="1786361" w="2155435">
                <a:moveTo>
                  <a:pt x="0" y="0"/>
                </a:moveTo>
                <a:cubicBezTo>
                  <a:pt x="152019" y="-16884"/>
                  <a:pt x="366101" y="17442"/>
                  <a:pt x="517304" y="0"/>
                </a:cubicBezTo>
                <a:cubicBezTo>
                  <a:pt x="668507" y="-17442"/>
                  <a:pt x="887578" y="17981"/>
                  <a:pt x="1013054" y="0"/>
                </a:cubicBezTo>
                <a:cubicBezTo>
                  <a:pt x="1138530" y="-17981"/>
                  <a:pt x="1375751" y="-11437"/>
                  <a:pt x="1487250" y="0"/>
                </a:cubicBezTo>
                <a:cubicBezTo>
                  <a:pt x="1598749" y="11437"/>
                  <a:pt x="1912132" y="27209"/>
                  <a:pt x="2155435" y="0"/>
                </a:cubicBezTo>
                <a:cubicBezTo>
                  <a:pt x="2180085" y="141733"/>
                  <a:pt x="2179977" y="466027"/>
                  <a:pt x="2155435" y="631181"/>
                </a:cubicBezTo>
                <a:cubicBezTo>
                  <a:pt x="2130893" y="796335"/>
                  <a:pt x="2138899" y="1054232"/>
                  <a:pt x="2155435" y="1208771"/>
                </a:cubicBezTo>
                <a:cubicBezTo>
                  <a:pt x="2171972" y="1363310"/>
                  <a:pt x="2178565" y="1554792"/>
                  <a:pt x="2155435" y="1786361"/>
                </a:cubicBezTo>
                <a:cubicBezTo>
                  <a:pt x="2032465" y="1762119"/>
                  <a:pt x="1846581" y="1799534"/>
                  <a:pt x="1659685" y="1786361"/>
                </a:cubicBezTo>
                <a:cubicBezTo>
                  <a:pt x="1472789" y="1773189"/>
                  <a:pt x="1251154" y="1783443"/>
                  <a:pt x="1077718" y="1786361"/>
                </a:cubicBezTo>
                <a:cubicBezTo>
                  <a:pt x="904282" y="1789279"/>
                  <a:pt x="751721" y="1758434"/>
                  <a:pt x="517304" y="1786361"/>
                </a:cubicBezTo>
                <a:cubicBezTo>
                  <a:pt x="282887" y="1814288"/>
                  <a:pt x="247832" y="1775547"/>
                  <a:pt x="0" y="1786361"/>
                </a:cubicBezTo>
                <a:cubicBezTo>
                  <a:pt x="7157" y="1587265"/>
                  <a:pt x="-8" y="1474605"/>
                  <a:pt x="0" y="1190907"/>
                </a:cubicBezTo>
                <a:cubicBezTo>
                  <a:pt x="8" y="907209"/>
                  <a:pt x="20251" y="817664"/>
                  <a:pt x="0" y="631181"/>
                </a:cubicBezTo>
                <a:cubicBezTo>
                  <a:pt x="-20251" y="444698"/>
                  <a:pt x="-30133" y="19037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9" name="Google Shape;579;g2216da32fd0_0_1032"/>
          <p:cNvCxnSpPr>
            <a:stCxn id="576" idx="3"/>
            <a:endCxn id="577" idx="1"/>
          </p:cNvCxnSpPr>
          <p:nvPr/>
        </p:nvCxnSpPr>
        <p:spPr>
          <a:xfrm>
            <a:off x="2850857" y="2387431"/>
            <a:ext cx="692400" cy="9600"/>
          </a:xfrm>
          <a:prstGeom prst="straightConnector1">
            <a:avLst/>
          </a:prstGeom>
          <a:noFill/>
          <a:ln cap="flat" cmpd="sng" w="9525">
            <a:solidFill>
              <a:srgbClr val="20202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0" name="Google Shape;580;g2216da32fd0_0_1032"/>
          <p:cNvCxnSpPr>
            <a:stCxn id="577" idx="3"/>
            <a:endCxn id="578" idx="1"/>
          </p:cNvCxnSpPr>
          <p:nvPr/>
        </p:nvCxnSpPr>
        <p:spPr>
          <a:xfrm flipH="1" rot="10800000">
            <a:off x="5545178" y="2387411"/>
            <a:ext cx="804000" cy="9600"/>
          </a:xfrm>
          <a:prstGeom prst="straightConnector1">
            <a:avLst/>
          </a:prstGeom>
          <a:noFill/>
          <a:ln cap="flat" cmpd="sng" w="9525">
            <a:solidFill>
              <a:srgbClr val="20202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g2216da32fd0_0_1838"/>
          <p:cNvGrpSpPr/>
          <p:nvPr/>
        </p:nvGrpSpPr>
        <p:grpSpPr>
          <a:xfrm>
            <a:off x="3854590" y="4740705"/>
            <a:ext cx="1434817" cy="389011"/>
            <a:chOff x="3248325" y="4588800"/>
            <a:chExt cx="2045939" cy="554700"/>
          </a:xfrm>
        </p:grpSpPr>
        <p:sp>
          <p:nvSpPr>
            <p:cNvPr id="586" name="Google Shape;586;g2216da32fd0_0_1838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g2216da32fd0_0_1838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g2216da32fd0_0_1838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g2216da32fd0_0_1838"/>
          <p:cNvGrpSpPr/>
          <p:nvPr/>
        </p:nvGrpSpPr>
        <p:grpSpPr>
          <a:xfrm>
            <a:off x="8325085" y="65152"/>
            <a:ext cx="763768" cy="752531"/>
            <a:chOff x="695950" y="3458000"/>
            <a:chExt cx="966550" cy="952450"/>
          </a:xfrm>
        </p:grpSpPr>
        <p:sp>
          <p:nvSpPr>
            <p:cNvPr id="590" name="Google Shape;590;g2216da32fd0_0_1838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g2216da32fd0_0_1838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g2216da32fd0_0_1838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g2216da32fd0_0_1838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g2216da32fd0_0_1838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2216da32fd0_0_1838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2216da32fd0_0_1838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2216da32fd0_0_1838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g2216da32fd0_0_1838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9" name="Google Shape;599;g2216da32fd0_0_183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00" name="Google Shape;600;g2216da32fd0_0_18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g2216da32fd0_0_1838"/>
          <p:cNvSpPr txBox="1"/>
          <p:nvPr/>
        </p:nvSpPr>
        <p:spPr>
          <a:xfrm>
            <a:off x="5067971" y="2157051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Silhouette </a:t>
            </a: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g2216da32fd0_0_1838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5. Evaluation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g2216da32fd0_0_1838"/>
          <p:cNvSpPr txBox="1"/>
          <p:nvPr/>
        </p:nvSpPr>
        <p:spPr>
          <a:xfrm>
            <a:off x="499253" y="965908"/>
            <a:ext cx="7943743" cy="1034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context clustering, pembangunan model merupakan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unsupervised learning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sehingga tidak ada patokan pasti benar salah. Sehingga evaluasi dilakukan dengan cara melihat seberapa baik suatu kelompok dipisahkan dengan kelompok lainnya.</a:t>
            </a:r>
            <a:endParaRPr/>
          </a:p>
        </p:txBody>
      </p:sp>
      <p:sp>
        <p:nvSpPr>
          <p:cNvPr id="604" name="Google Shape;604;g2216da32fd0_0_1838"/>
          <p:cNvSpPr txBox="1"/>
          <p:nvPr/>
        </p:nvSpPr>
        <p:spPr>
          <a:xfrm>
            <a:off x="1026540" y="2202499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Elbow Method</a:t>
            </a: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5" name="Google Shape;605;g2216da32fd0_0_18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7739" y="2617198"/>
            <a:ext cx="2425801" cy="194663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g2216da32fd0_0_1838"/>
          <p:cNvSpPr txBox="1"/>
          <p:nvPr/>
        </p:nvSpPr>
        <p:spPr>
          <a:xfrm>
            <a:off x="3932539" y="2700089"/>
            <a:ext cx="4572000" cy="170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1 🡪 pengelompokan berfungsi dengan baik dan titik-titik dalam cluster secara signifikan lebih dekat satu sama lain daripada dengan cluster lain.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0 🡪 Menunjukkan adanya tumpang tindih antara cluster atau ketidakjelasan dalam pengelompokan.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-1 🡪 Mengindikasikan bahwa pengelompokan tidak berfungsi dengan baik karena titik-titik dalam cluster lebih dekat dengan cluster lain.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" name="Google Shape;611;g2216da32fd0_0_2267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612" name="Google Shape;612;g2216da32fd0_0_226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g2216da32fd0_0_226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g2216da32fd0_0_226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g2216da32fd0_0_226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g2216da32fd0_0_226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g2216da32fd0_0_226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g2216da32fd0_0_226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g2216da32fd0_0_226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g2216da32fd0_0_226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1" name="Google Shape;621;g2216da32fd0_0_226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22" name="Google Shape;622;g2216da32fd0_0_22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g2216da32fd0_0_2267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6. Deployment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4" name="Google Shape;624;g2216da32fd0_0_2267"/>
          <p:cNvSpPr txBox="1"/>
          <p:nvPr/>
        </p:nvSpPr>
        <p:spPr>
          <a:xfrm>
            <a:off x="466432" y="1146617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Pada tahapan ini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deployment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dilakukan berupa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coding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bentuk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jupyter notebook,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karena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nya adalah orang yang membangun model itu sendiri</a:t>
            </a:r>
            <a:endParaRPr b="0" i="0" sz="1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8"/>
          <p:cNvPicPr preferRelativeResize="0"/>
          <p:nvPr/>
        </p:nvPicPr>
        <p:blipFill rotWithShape="1">
          <a:blip r:embed="rId3">
            <a:alphaModFix/>
          </a:blip>
          <a:srcRect b="0" l="0" r="2855" t="27140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8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32" name="Google Shape;632;p8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Hands-On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9"/>
          <p:cNvPicPr preferRelativeResize="0"/>
          <p:nvPr/>
        </p:nvPicPr>
        <p:blipFill rotWithShape="1">
          <a:blip r:embed="rId3">
            <a:alphaModFix/>
          </a:blip>
          <a:srcRect b="15604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9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9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41" name="Google Shape;641;p9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9"/>
          <p:cNvSpPr txBox="1"/>
          <p:nvPr/>
        </p:nvSpPr>
        <p:spPr>
          <a:xfrm>
            <a:off x="359325" y="1494300"/>
            <a:ext cx="8061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1" i="0" lang="en" sz="6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b="1" i="0" sz="6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3" name="Google Shape;643;p9"/>
          <p:cNvSpPr txBox="1"/>
          <p:nvPr/>
        </p:nvSpPr>
        <p:spPr>
          <a:xfrm>
            <a:off x="435525" y="2654075"/>
            <a:ext cx="776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See you in the next video! </a:t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14" name="Google Shape;314;p3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p3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18" name="Google Shape;318;p3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" name="Google Shape;327;p3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28" name="Google Shape;32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Perkenalan</a:t>
            </a:r>
            <a:endParaRPr b="1" i="0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0" name="Google Shape;330;p3"/>
          <p:cNvCxnSpPr>
            <a:stCxn id="331" idx="4"/>
            <a:endCxn id="332" idx="4"/>
          </p:cNvCxnSpPr>
          <p:nvPr/>
        </p:nvCxnSpPr>
        <p:spPr>
          <a:xfrm>
            <a:off x="662475" y="1471450"/>
            <a:ext cx="0" cy="246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1" name="Google Shape;331;p3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531075" y="3672038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 txBox="1"/>
          <p:nvPr/>
        </p:nvSpPr>
        <p:spPr>
          <a:xfrm>
            <a:off x="899224" y="1139950"/>
            <a:ext cx="6610375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2022- Market &amp; Business Analyst </a:t>
            </a:r>
            <a:r>
              <a:rPr b="1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Maybank Indonesia</a:t>
            </a:r>
            <a:endParaRPr b="1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3"/>
          <p:cNvSpPr txBox="1"/>
          <p:nvPr/>
        </p:nvSpPr>
        <p:spPr>
          <a:xfrm>
            <a:off x="899224" y="3556175"/>
            <a:ext cx="6171175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2020 – Charter’s Business Intern </a:t>
            </a:r>
            <a:r>
              <a:rPr b="1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Garuda Indonesia</a:t>
            </a:r>
            <a:endParaRPr b="1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3"/>
          <p:cNvSpPr txBox="1"/>
          <p:nvPr/>
        </p:nvSpPr>
        <p:spPr>
          <a:xfrm>
            <a:off x="899224" y="2371650"/>
            <a:ext cx="7128775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2021 – Data Science Development Program </a:t>
            </a:r>
            <a:r>
              <a:rPr b="1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Maybank Indonesia</a:t>
            </a:r>
            <a:endParaRPr b="1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4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42" name="Google Shape;342;p4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4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46" name="Google Shape;346;p4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5" name="Google Shape;355;p4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56" name="Google Shape;35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Poin Belajar</a:t>
            </a:r>
            <a:endParaRPr b="1" i="0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8" name="Google Shape;358;p4"/>
          <p:cNvCxnSpPr>
            <a:stCxn id="359" idx="4"/>
            <a:endCxn id="360" idx="4"/>
          </p:cNvCxnSpPr>
          <p:nvPr/>
        </p:nvCxnSpPr>
        <p:spPr>
          <a:xfrm>
            <a:off x="662475" y="1471450"/>
            <a:ext cx="0" cy="12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4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"/>
          <p:cNvSpPr txBox="1"/>
          <p:nvPr/>
        </p:nvSpPr>
        <p:spPr>
          <a:xfrm>
            <a:off x="811300" y="11092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4"/>
          <p:cNvSpPr txBox="1"/>
          <p:nvPr/>
        </p:nvSpPr>
        <p:spPr>
          <a:xfrm>
            <a:off x="811300" y="23409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Hands-on Coding</a:t>
            </a: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"/>
          <p:cNvPicPr preferRelativeResize="0"/>
          <p:nvPr/>
        </p:nvPicPr>
        <p:blipFill rotWithShape="1">
          <a:blip r:embed="rId3">
            <a:alphaModFix/>
          </a:blip>
          <a:srcRect b="0" l="0" r="2855" t="27140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70" name="Google Shape;370;p5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5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6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77" name="Google Shape;377;p6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" name="Google Shape;380;p6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81" name="Google Shape;381;p6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6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91" name="Google Shape;3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6"/>
          <p:cNvSpPr txBox="1"/>
          <p:nvPr/>
        </p:nvSpPr>
        <p:spPr>
          <a:xfrm>
            <a:off x="359325" y="164275"/>
            <a:ext cx="7884600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2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Cross-Industry Standard Process for Data Mining</a:t>
            </a:r>
            <a:endParaRPr b="1" i="0" sz="24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3" name="Google Shape;39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598" y="970974"/>
            <a:ext cx="3484781" cy="3484781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6"/>
          <p:cNvSpPr/>
          <p:nvPr/>
        </p:nvSpPr>
        <p:spPr>
          <a:xfrm>
            <a:off x="4124982" y="1004855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Understanding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6"/>
          <p:cNvSpPr/>
          <p:nvPr/>
        </p:nvSpPr>
        <p:spPr>
          <a:xfrm>
            <a:off x="5053459" y="100485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A2B2C"/>
                </a:solidFill>
                <a:latin typeface="Roboto"/>
                <a:ea typeface="Roboto"/>
                <a:cs typeface="Roboto"/>
                <a:sym typeface="Roboto"/>
              </a:rPr>
              <a:t>Tahapan untuk memahami konteks atau permasalahan yang ingin diselesaikan</a:t>
            </a:r>
            <a:endParaRPr b="0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6"/>
          <p:cNvSpPr/>
          <p:nvPr/>
        </p:nvSpPr>
        <p:spPr>
          <a:xfrm>
            <a:off x="4124943" y="1565057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Understanding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6"/>
          <p:cNvSpPr/>
          <p:nvPr/>
        </p:nvSpPr>
        <p:spPr>
          <a:xfrm>
            <a:off x="5053420" y="1565054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memahami data yang dimiliki dan akan digunakan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6"/>
          <p:cNvSpPr/>
          <p:nvPr/>
        </p:nvSpPr>
        <p:spPr>
          <a:xfrm>
            <a:off x="4124943" y="213680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6"/>
          <p:cNvSpPr/>
          <p:nvPr/>
        </p:nvSpPr>
        <p:spPr>
          <a:xfrm>
            <a:off x="5053420" y="213680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menyiapkan data yang dimiliki sesuai dengan kebutuhan model matematis yang digunakan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6"/>
          <p:cNvSpPr/>
          <p:nvPr/>
        </p:nvSpPr>
        <p:spPr>
          <a:xfrm>
            <a:off x="4124943" y="324063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"/>
          <p:cNvSpPr/>
          <p:nvPr/>
        </p:nvSpPr>
        <p:spPr>
          <a:xfrm>
            <a:off x="5053420" y="324063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mengevaluasi performa model yang telah dibuat</a:t>
            </a:r>
            <a:endParaRPr b="0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6"/>
          <p:cNvSpPr/>
          <p:nvPr/>
        </p:nvSpPr>
        <p:spPr>
          <a:xfrm>
            <a:off x="4124943" y="269177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"/>
          <p:cNvSpPr/>
          <p:nvPr/>
        </p:nvSpPr>
        <p:spPr>
          <a:xfrm>
            <a:off x="5053420" y="2691772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membuat model 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6"/>
          <p:cNvSpPr/>
          <p:nvPr/>
        </p:nvSpPr>
        <p:spPr>
          <a:xfrm>
            <a:off x="4124943" y="378949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6"/>
          <p:cNvSpPr/>
          <p:nvPr/>
        </p:nvSpPr>
        <p:spPr>
          <a:xfrm>
            <a:off x="5053420" y="378949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publish </a:t>
            </a: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yang dibangun kepada 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end-user/stakeholder </a:t>
            </a: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terkait</a:t>
            </a:r>
            <a:endParaRPr b="0" i="1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g2216da32fd0_0_21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11" name="Google Shape;411;g2216da32fd0_0_21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g2216da32fd0_0_21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g2216da32fd0_0_21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g2216da32fd0_0_21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15" name="Google Shape;415;g2216da32fd0_0_21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g2216da32fd0_0_21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g2216da32fd0_0_21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g2216da32fd0_0_21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g2216da32fd0_0_21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g2216da32fd0_0_21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g2216da32fd0_0_21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g2216da32fd0_0_21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2216da32fd0_0_21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g2216da32fd0_0_21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25" name="Google Shape;425;g2216da32fd0_0_21"/>
          <p:cNvSpPr/>
          <p:nvPr/>
        </p:nvSpPr>
        <p:spPr>
          <a:xfrm>
            <a:off x="299550" y="1565290"/>
            <a:ext cx="8235900" cy="293995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FundFusion, sebuah institusi bank di Wakanda, ingin mengembangkan upaya pelayanan marketingnya terhadap nasabah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existing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maupun nasabah baru. Salah satu strategi marketing-nya adalah melakukan kampanye berbasis telepon atau telemarketing. Cara kerja strategi tersebut adalah menggunakan media telepon untuk menawarkan produk kepada nasabah.</a:t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Saat ini, FundFusion belum memiliki strategi yang jelas dalam hal penawaran produk ketika menghubungi calon nasabah. Masing-masing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memiliki KPI yang berbeda untuk customer acquisition berdasarkan produk yang ditawarkan oleh FundFusion, seperti Tabungan, Deposito, Kartu Kredit, Kredit Rumah, Kredit Kendaraan, maupun Kredit Dana Tunai.</a:t>
            </a:r>
            <a:endParaRPr b="0" i="1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Hal ini mengakibatkan calon nasabah sehari dapat dihubungi berulang kali oleh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berbeda untuk ditawarkan produk yang berbeda pula. Implikasinya,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rejection rate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didapatkan sangat tinggi dan dianggap sebagai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spam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oleh calon nasabah yang berujung pada pemblokiran nomor.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g2216da32fd0_0_21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g2216da32fd0_0_21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Latar Belakang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8" name="Google Shape;428;g2216da32fd0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7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34" name="Google Shape;434;p7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" name="Google Shape;437;p7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38" name="Google Shape;438;p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48" name="Google Shape;448;p7"/>
          <p:cNvSpPr/>
          <p:nvPr/>
        </p:nvSpPr>
        <p:spPr>
          <a:xfrm>
            <a:off x="299550" y="1565290"/>
            <a:ext cx="8235900" cy="6164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Belum memiliki strategi yang tepat untuk menawarkan jenis produk yang sesuai dengan segmen calon nasabah yang akan direkrut.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7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7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Permasalahan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1" name="Google Shape;4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7"/>
          <p:cNvSpPr/>
          <p:nvPr/>
        </p:nvSpPr>
        <p:spPr>
          <a:xfrm>
            <a:off x="299550" y="2781895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Meningkatkan nasabah baru dengan cara menawarkan produk yang tepat sesuai dengan kriteria calon nasabah yang akan dihubungi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7"/>
          <p:cNvSpPr/>
          <p:nvPr/>
        </p:nvSpPr>
        <p:spPr>
          <a:xfrm>
            <a:off x="299550" y="2392805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Bisnis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7"/>
          <p:cNvSpPr/>
          <p:nvPr/>
        </p:nvSpPr>
        <p:spPr>
          <a:xfrm>
            <a:off x="299550" y="3853649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Membuat Sebuah Model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Clustering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untuk mengetahui kepemilikan produk berdasarkan demografi nasabah yang saat ini sudah menggunakan layanan FundFusion</a:t>
            </a:r>
            <a:endParaRPr b="0" i="1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7"/>
          <p:cNvSpPr/>
          <p:nvPr/>
        </p:nvSpPr>
        <p:spPr>
          <a:xfrm>
            <a:off x="299550" y="3464559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Analisa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g23f6a5d1ede_0_0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61" name="Google Shape;461;g23f6a5d1ede_0_0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g23f6a5d1ede_0_0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g23f6a5d1ede_0_0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4" name="Google Shape;464;g23f6a5d1ede_0_0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65" name="Google Shape;465;g23f6a5d1ede_0_0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g23f6a5d1ede_0_0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23f6a5d1ede_0_0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g23f6a5d1ede_0_0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23f6a5d1ede_0_0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23f6a5d1ede_0_0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g23f6a5d1ede_0_0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23f6a5d1ede_0_0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g23f6a5d1ede_0_0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g23f6a5d1ede_0_0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75" name="Google Shape;475;g23f6a5d1ede_0_0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g23f6a5d1ede_0_0"/>
          <p:cNvSpPr txBox="1"/>
          <p:nvPr/>
        </p:nvSpPr>
        <p:spPr>
          <a:xfrm>
            <a:off x="639461" y="829575"/>
            <a:ext cx="7770714" cy="432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Sebelum membuat model, perlu dipahami variabel apa saja yang tersedia dan dapat digunakan. </a:t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7" name="Google Shape;477;g23f6a5d1ede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8" name="Google Shape;478;g23f6a5d1ede_0_0"/>
          <p:cNvGraphicFramePr/>
          <p:nvPr/>
        </p:nvGraphicFramePr>
        <p:xfrm>
          <a:off x="1155032" y="123329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{78AD6D04-1693-4FB9-8D5A-6A63DA5390B0}</a:tableStyleId>
              </a:tblPr>
              <a:tblGrid>
                <a:gridCol w="1960525"/>
                <a:gridCol w="4817275"/>
              </a:tblGrid>
              <a:tr h="14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</a:t>
                      </a:r>
                      <a:endParaRPr b="1" i="0" sz="8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Keterangan</a:t>
                      </a:r>
                      <a:endParaRPr b="1" i="0" sz="8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>
                    <a:solidFill>
                      <a:schemeClr val="accent5"/>
                    </a:solidFill>
                  </a:tcPr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GCIF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Unique Identifier Nasabah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Area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Lokasi Nasabah (Jakarta,Bogor,Bandung,Surabaya,Jogja,Solo)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094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Jalur_Pembukaan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Touch Points Nasabah membuka produk --&gt; Cabang, Telemarketing, Aplikasi Digital, Internet Banking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Vintage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Durasi Menjadi Nasabah (Sejak membuka akun)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 Nasabah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Jenis_Kelamin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Laki-laki (1) &amp; Perempuan (0)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Status_Perkawinan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Belum Menikah (0), Menikah (1), Cerai (2), Janda/Duda (3)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Jumlah_Anak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Anak Nasabah (numerik)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292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Pendidikan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Pendidikan Terakhir --&gt; Tidak Memiliki Pendidikan Formal (0), SD (1), SMP (2), SMA (3), Sarjana (4), Magister (5), Doktor (6)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Produk_Tabungan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Produk_Deposito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Produk_Kartu_Kredit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Produk_Kredit_Rumah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Produk_Kredit_Kendaraan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016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Produk_Kredit_Dana_Tunai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655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Total_Kepemilikan_Produk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Produk Yang Dimiliki (Penjumlahan dari Produk2)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Pendapatan Tahunan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Rata-rata Pendapatan Dalam Setahun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Riwayat_Transaksi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Frekuensi Transaksi Finansial dalam 3 bulan terakhir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Saldo_Rata_rata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 Rata-rata Nasabah dalam Cutoff Bulan Observasi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3f6a5d2099_0_5"/>
          <p:cNvSpPr/>
          <p:nvPr/>
        </p:nvSpPr>
        <p:spPr>
          <a:xfrm>
            <a:off x="4576325" y="864450"/>
            <a:ext cx="3651600" cy="3651600"/>
          </a:xfrm>
          <a:prstGeom prst="ellipse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4" name="Google Shape;484;g23f6a5d2099_0_5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85" name="Google Shape;485;g23f6a5d2099_0_5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g23f6a5d2099_0_5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23f6a5d2099_0_5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g23f6a5d2099_0_5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89" name="Google Shape;489;g23f6a5d2099_0_5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g23f6a5d2099_0_5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g23f6a5d2099_0_5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3f6a5d2099_0_5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3f6a5d2099_0_5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23f6a5d2099_0_5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23f6a5d2099_0_5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23f6a5d2099_0_5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23f6a5d2099_0_5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8" name="Google Shape;498;g23f6a5d2099_0_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99" name="Google Shape;499;g23f6a5d2099_0_5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g23f6a5d2099_0_5"/>
          <p:cNvSpPr/>
          <p:nvPr/>
        </p:nvSpPr>
        <p:spPr>
          <a:xfrm>
            <a:off x="5684675" y="4191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Saldo Nasabah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23f6a5d2099_0_5"/>
          <p:cNvSpPr/>
          <p:nvPr/>
        </p:nvSpPr>
        <p:spPr>
          <a:xfrm>
            <a:off x="406351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Usia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23f6a5d2099_0_5"/>
          <p:cNvSpPr/>
          <p:nvPr/>
        </p:nvSpPr>
        <p:spPr>
          <a:xfrm>
            <a:off x="4076025" y="12553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Sebaran Lokasi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23f6a5d2099_0_5"/>
          <p:cNvSpPr/>
          <p:nvPr/>
        </p:nvSpPr>
        <p:spPr>
          <a:xfrm>
            <a:off x="736179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</a:t>
            </a:r>
            <a:r>
              <a:rPr b="1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Kepemilikan</a:t>
            </a:r>
            <a:r>
              <a:rPr b="1" i="0" lang="en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Produk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23f6a5d2099_0_5"/>
          <p:cNvSpPr txBox="1"/>
          <p:nvPr/>
        </p:nvSpPr>
        <p:spPr>
          <a:xfrm>
            <a:off x="298625" y="1095850"/>
            <a:ext cx="3555900" cy="22967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Penting Untuk Melakukan Analisa </a:t>
            </a:r>
            <a:r>
              <a:rPr b="1" i="1" lang="en" sz="17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Descriptive</a:t>
            </a:r>
            <a:endParaRPr b="1" i="0" sz="11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Sebelum membuat model kompleks, Analisa sederhana juga bisa dilakukan untuk mengetahui apakah terdapat pola yang sudah tergambarkan di awal</a:t>
            </a:r>
            <a:endParaRPr b="1" i="0" sz="11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05" name="Google Shape;505;g23f6a5d2099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g23f6a5d2099_0_5"/>
          <p:cNvSpPr/>
          <p:nvPr/>
        </p:nvSpPr>
        <p:spPr>
          <a:xfrm>
            <a:off x="5763713" y="3690621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Vintage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23f6a5d2099_0_5"/>
          <p:cNvSpPr/>
          <p:nvPr/>
        </p:nvSpPr>
        <p:spPr>
          <a:xfrm>
            <a:off x="7432866" y="1253005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Distribusi Touch Point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livia templat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